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96" r:id="rId7"/>
    <p:sldId id="297" r:id="rId8"/>
    <p:sldId id="262" r:id="rId9"/>
    <p:sldId id="263" r:id="rId10"/>
    <p:sldId id="29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95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36AC6-A32F-4896-BAC8-337FC62BAAAF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D51CE-8414-441C-BA70-BD9C59A9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urple and white logo&#10;&#10;Description automatically generated">
            <a:extLst>
              <a:ext uri="{FF2B5EF4-FFF2-40B4-BE49-F238E27FC236}">
                <a16:creationId xmlns:a16="http://schemas.microsoft.com/office/drawing/2014/main" id="{F28F09B7-8EF4-C38D-3987-37BB829844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30188"/>
            <a:ext cx="600710" cy="5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0.pn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0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37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1.png"/><Relationship Id="rId7" Type="http://schemas.openxmlformats.org/officeDocument/2006/relationships/image" Target="../media/image10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1.png"/><Relationship Id="rId7" Type="http://schemas.openxmlformats.org/officeDocument/2006/relationships/image" Target="../media/image1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5703"/>
            <a:ext cx="12192000" cy="2015218"/>
          </a:xfrm>
        </p:spPr>
        <p:txBody>
          <a:bodyPr/>
          <a:lstStyle/>
          <a:p>
            <a:pPr algn="ctr"/>
            <a:r>
              <a:rPr lang="en-US" dirty="0"/>
              <a:t>Temporal-Difference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434017"/>
            <a:ext cx="121920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CS@THU</a:t>
            </a:r>
          </a:p>
        </p:txBody>
      </p:sp>
      <p:pic>
        <p:nvPicPr>
          <p:cNvPr id="1026" name="Picture 2" descr="Keenformatics: How To Solve JSON infinite recursion Stackoverf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89" y="1030383"/>
            <a:ext cx="5983355" cy="31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emento (film) - Wikipedia">
            <a:extLst>
              <a:ext uri="{FF2B5EF4-FFF2-40B4-BE49-F238E27FC236}">
                <a16:creationId xmlns:a16="http://schemas.microsoft.com/office/drawing/2014/main" id="{74168413-8A95-4138-8244-312766D9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4693">
            <a:off x="8595761" y="117045"/>
            <a:ext cx="33020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4F40-D08F-430B-834F-8C0E5D43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74CA-7466-784A-9090-0DECC1844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Monto Carlo error is an accumulation of TD error</a:t>
            </a:r>
          </a:p>
          <a:p>
            <a:pPr lvl="1"/>
            <a:r>
              <a:rPr lang="en-US" dirty="0"/>
              <a:t>Assuming no update before the end of episode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B7899-F053-4941-50CF-5C209302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97C4C-D632-B611-A603-9DB1073A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2C76E-800A-E0F2-DE54-E4B65AF3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37EBB6-6464-C108-792F-ED3AC64B349D}"/>
              </a:ext>
            </a:extLst>
          </p:cNvPr>
          <p:cNvGrpSpPr/>
          <p:nvPr/>
        </p:nvGrpSpPr>
        <p:grpSpPr>
          <a:xfrm>
            <a:off x="1883515" y="2538889"/>
            <a:ext cx="9956248" cy="3297295"/>
            <a:chOff x="1852692" y="2335426"/>
            <a:chExt cx="9956248" cy="32972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2481D8-A236-884C-7855-EB03F89A9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2692" y="2592288"/>
              <a:ext cx="9323995" cy="30404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656178-06AF-396C-88CD-5F6CADF535F4}"/>
                </a:ext>
              </a:extLst>
            </p:cNvPr>
            <p:cNvSpPr txBox="1"/>
            <p:nvPr/>
          </p:nvSpPr>
          <p:spPr>
            <a:xfrm>
              <a:off x="9228438" y="2335426"/>
              <a:ext cx="1948249" cy="902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8B63E8-63DA-2204-3008-BB994618C035}"/>
                </a:ext>
              </a:extLst>
            </p:cNvPr>
            <p:cNvSpPr txBox="1"/>
            <p:nvPr/>
          </p:nvSpPr>
          <p:spPr>
            <a:xfrm>
              <a:off x="9860691" y="4440157"/>
              <a:ext cx="1948249" cy="902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C51028-130B-A489-72EB-B3005243E139}"/>
              </a:ext>
            </a:extLst>
          </p:cNvPr>
          <p:cNvGrpSpPr/>
          <p:nvPr/>
        </p:nvGrpSpPr>
        <p:grpSpPr>
          <a:xfrm>
            <a:off x="6743056" y="1145857"/>
            <a:ext cx="4367705" cy="612300"/>
            <a:chOff x="6467110" y="1376164"/>
            <a:chExt cx="4367705" cy="612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788961-89FB-E981-5C38-233486D8F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8027" y="1376164"/>
              <a:ext cx="3646788" cy="6123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E4869A-9C9A-5D23-12B2-45F41226E0F0}"/>
                </a:ext>
              </a:extLst>
            </p:cNvPr>
            <p:cNvSpPr txBox="1"/>
            <p:nvPr/>
          </p:nvSpPr>
          <p:spPr>
            <a:xfrm>
              <a:off x="6467110" y="1497648"/>
              <a:ext cx="801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Define</a:t>
              </a:r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B7825-C7C1-9590-64F9-068C773DCE68}"/>
              </a:ext>
            </a:extLst>
          </p:cNvPr>
          <p:cNvSpPr/>
          <p:nvPr/>
        </p:nvSpPr>
        <p:spPr>
          <a:xfrm>
            <a:off x="6180083" y="2795752"/>
            <a:ext cx="3079178" cy="472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0F423-F4FE-919A-2D19-900EFF1E9E87}"/>
              </a:ext>
            </a:extLst>
          </p:cNvPr>
          <p:cNvSpPr/>
          <p:nvPr/>
        </p:nvSpPr>
        <p:spPr>
          <a:xfrm>
            <a:off x="3244898" y="3289097"/>
            <a:ext cx="3079178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11415D-DCD8-F9E0-62A3-D8285ED7640B}"/>
              </a:ext>
            </a:extLst>
          </p:cNvPr>
          <p:cNvSpPr/>
          <p:nvPr/>
        </p:nvSpPr>
        <p:spPr>
          <a:xfrm>
            <a:off x="3244898" y="3654857"/>
            <a:ext cx="7376210" cy="2181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4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TD: sampling + bootstrapping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873" y="2466362"/>
            <a:ext cx="6429776" cy="36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1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167" y="2236805"/>
            <a:ext cx="4921666" cy="4484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unified view of RL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73A37-78C6-1052-E481-71A6778D3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 and cons of different methods?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1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vs., MC in a toy example: random walk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721" y="1855263"/>
            <a:ext cx="7973334" cy="965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967" y="3183622"/>
            <a:ext cx="3443599" cy="3095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216" y="3175233"/>
            <a:ext cx="3902502" cy="316026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40915" y="1470171"/>
            <a:ext cx="5578228" cy="276999"/>
            <a:chOff x="3340915" y="1470171"/>
            <a:chExt cx="5578228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340915" y="1470171"/>
                  <a:ext cx="42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915" y="1470171"/>
                  <a:ext cx="42319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1594" t="-2174" r="-15942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611847" y="1470171"/>
                  <a:ext cx="42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1847" y="1470171"/>
                  <a:ext cx="42319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043" t="-2174" r="-14493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912141" y="1470171"/>
                  <a:ext cx="42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2141" y="1470171"/>
                  <a:ext cx="42319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043" t="-2174" r="-14493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20155" y="1470171"/>
                  <a:ext cx="42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4/6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155" y="1470171"/>
                  <a:ext cx="42319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1594" t="-2174" r="-15942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495950" y="1470171"/>
                  <a:ext cx="42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5/6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5950" y="1470171"/>
                  <a:ext cx="42319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3043" t="-2174" r="-14493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4CF1549-18BA-ACD1-7799-3593CF15020D}"/>
              </a:ext>
            </a:extLst>
          </p:cNvPr>
          <p:cNvSpPr txBox="1"/>
          <p:nvPr/>
        </p:nvSpPr>
        <p:spPr>
          <a:xfrm>
            <a:off x="2073816" y="1447897"/>
            <a:ext cx="134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51B4C8-76EE-E487-2692-AF2736AB3CE1}"/>
              </a:ext>
            </a:extLst>
          </p:cNvPr>
          <p:cNvGrpSpPr/>
          <p:nvPr/>
        </p:nvGrpSpPr>
        <p:grpSpPr>
          <a:xfrm>
            <a:off x="917737" y="3240104"/>
            <a:ext cx="5269547" cy="3180443"/>
            <a:chOff x="770488" y="3263237"/>
            <a:chExt cx="5269547" cy="31804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0488" y="3263237"/>
              <a:ext cx="4694940" cy="318044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70165B-01D0-4568-A48E-0DC4E95DD69A}"/>
                </a:ext>
              </a:extLst>
            </p:cNvPr>
            <p:cNvSpPr txBox="1"/>
            <p:nvPr/>
          </p:nvSpPr>
          <p:spPr>
            <a:xfrm>
              <a:off x="2910238" y="3665425"/>
              <a:ext cx="3129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all episode accumulated so far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D0076-B9C8-75A2-53EA-6AE9EC7CC66E}"/>
                  </a:ext>
                </a:extLst>
              </p:cNvPr>
              <p:cNvSpPr txBox="1"/>
              <p:nvPr/>
            </p:nvSpPr>
            <p:spPr>
              <a:xfrm>
                <a:off x="9470107" y="2505110"/>
                <a:ext cx="599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D0076-B9C8-75A2-53EA-6AE9EC7CC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107" y="2505110"/>
                <a:ext cx="599523" cy="276999"/>
              </a:xfrm>
              <a:prstGeom prst="rect">
                <a:avLst/>
              </a:prstGeom>
              <a:blipFill>
                <a:blip r:embed="rId12"/>
                <a:stretch>
                  <a:fillRect l="-8333" r="-8333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0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batch TD vs., batch MC in a toy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75" y="2365696"/>
            <a:ext cx="5804576" cy="1643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1933810"/>
            <a:ext cx="5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the following experiences from 8 episodes: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92585" y="4486013"/>
                <a:ext cx="1598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6/8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85" y="4486013"/>
                <a:ext cx="1598964" cy="276999"/>
              </a:xfrm>
              <a:prstGeom prst="rect">
                <a:avLst/>
              </a:prstGeom>
              <a:blipFill>
                <a:blip r:embed="rId3"/>
                <a:stretch>
                  <a:fillRect l="-4943" t="-28889" r="-4563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75058" y="4486013"/>
                <a:ext cx="1226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=6/8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58" y="4486013"/>
                <a:ext cx="1226233" cy="276999"/>
              </a:xfrm>
              <a:prstGeom prst="rect">
                <a:avLst/>
              </a:prstGeom>
              <a:blipFill>
                <a:blip r:embed="rId4"/>
                <a:stretch>
                  <a:fillRect l="-3980" t="-2222" r="-497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768207" y="4538444"/>
            <a:ext cx="3896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Batch MC minimizes </a:t>
            </a:r>
            <a:r>
              <a:rPr lang="en-US" u="sng" dirty="0"/>
              <a:t>mean square error</a:t>
            </a:r>
            <a:r>
              <a:rPr lang="en-US" dirty="0"/>
              <a:t> on training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Batch TD minimizes negative </a:t>
            </a:r>
            <a:r>
              <a:rPr lang="en-US" u="sng" dirty="0"/>
              <a:t>log-likelihood</a:t>
            </a:r>
            <a:r>
              <a:rPr lang="en-US" dirty="0"/>
              <a:t> under Markov process model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133" y="4341290"/>
            <a:ext cx="776474" cy="5214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716" y="4200508"/>
            <a:ext cx="1103963" cy="5214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313" y="4256317"/>
            <a:ext cx="1103963" cy="52144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743200" y="4763012"/>
            <a:ext cx="1971413" cy="677464"/>
            <a:chOff x="2743200" y="4763012"/>
            <a:chExt cx="1971413" cy="677464"/>
          </a:xfrm>
        </p:grpSpPr>
        <p:sp>
          <p:nvSpPr>
            <p:cNvPr id="10" name="TextBox 9"/>
            <p:cNvSpPr txBox="1"/>
            <p:nvPr/>
          </p:nvSpPr>
          <p:spPr>
            <a:xfrm>
              <a:off x="2743200" y="5071144"/>
              <a:ext cx="1971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MC’s perspective</a:t>
              </a:r>
            </a:p>
          </p:txBody>
        </p:sp>
        <p:cxnSp>
          <p:nvCxnSpPr>
            <p:cNvPr id="20" name="Straight Arrow Connector 19"/>
            <p:cNvCxnSpPr>
              <a:stCxn id="10" idx="0"/>
              <a:endCxn id="8" idx="2"/>
            </p:cNvCxnSpPr>
            <p:nvPr/>
          </p:nvCxnSpPr>
          <p:spPr>
            <a:xfrm flipV="1">
              <a:off x="3728907" y="4763012"/>
              <a:ext cx="663160" cy="30813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035639" y="4786648"/>
            <a:ext cx="2074031" cy="662217"/>
            <a:chOff x="5035639" y="4786648"/>
            <a:chExt cx="2074031" cy="662217"/>
          </a:xfrm>
        </p:grpSpPr>
        <p:sp>
          <p:nvSpPr>
            <p:cNvPr id="11" name="TextBox 10"/>
            <p:cNvSpPr txBox="1"/>
            <p:nvPr/>
          </p:nvSpPr>
          <p:spPr>
            <a:xfrm>
              <a:off x="5138257" y="5079533"/>
              <a:ext cx="1971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TD’s perspective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5035639" y="4786648"/>
              <a:ext cx="631065" cy="3305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BF4584-BC53-62E4-960F-C94B5853F46D}"/>
                  </a:ext>
                </a:extLst>
              </p:cNvPr>
              <p:cNvSpPr txBox="1"/>
              <p:nvPr/>
            </p:nvSpPr>
            <p:spPr>
              <a:xfrm>
                <a:off x="3581400" y="4004941"/>
                <a:ext cx="9074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BF4584-BC53-62E4-960F-C94B5853F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004941"/>
                <a:ext cx="907493" cy="276999"/>
              </a:xfrm>
              <a:prstGeom prst="rect">
                <a:avLst/>
              </a:prstGeom>
              <a:blipFill>
                <a:blip r:embed="rId6"/>
                <a:stretch>
                  <a:fillRect l="-16667" t="-27273" r="-8333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3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TD control: </a:t>
            </a:r>
            <a:r>
              <a:rPr lang="en-US" dirty="0" err="1"/>
              <a:t>Sarsa</a:t>
            </a:r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the </a:t>
            </a:r>
            <a:r>
              <a:rPr lang="en-US" b="1" dirty="0"/>
              <a:t>action value function </a:t>
            </a:r>
            <a:r>
              <a:rPr lang="en-US" dirty="0"/>
              <a:t>using TD method</a:t>
            </a:r>
          </a:p>
          <a:p>
            <a:endParaRPr lang="en-US" sz="3600" dirty="0"/>
          </a:p>
          <a:p>
            <a:pPr lvl="1"/>
            <a:r>
              <a:rPr lang="en-US" dirty="0"/>
              <a:t>Exploration? Everything we have learnt about it applies here!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50" y="2320521"/>
            <a:ext cx="7211559" cy="532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746" y="3380764"/>
            <a:ext cx="7617205" cy="33544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940341" y="5830349"/>
            <a:ext cx="5448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E7D04E-F503-3CBD-B2ED-C8C189DEB3E2}"/>
              </a:ext>
            </a:extLst>
          </p:cNvPr>
          <p:cNvSpPr/>
          <p:nvPr/>
        </p:nvSpPr>
        <p:spPr>
          <a:xfrm>
            <a:off x="4733365" y="4885765"/>
            <a:ext cx="3334870" cy="2689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527E6-B384-B5B0-09BA-058E6494CE46}"/>
              </a:ext>
            </a:extLst>
          </p:cNvPr>
          <p:cNvSpPr txBox="1"/>
          <p:nvPr/>
        </p:nvSpPr>
        <p:spPr>
          <a:xfrm>
            <a:off x="8492092" y="5538543"/>
            <a:ext cx="129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is this?</a:t>
            </a:r>
          </a:p>
        </p:txBody>
      </p:sp>
    </p:spTree>
    <p:extLst>
      <p:ext uri="{BB962C8B-B14F-4D97-AF65-F5344CB8AC3E}">
        <p14:creationId xmlns:p14="http://schemas.microsoft.com/office/powerpoint/2010/main" val="26723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TD control: Q-learning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55" y="2217620"/>
            <a:ext cx="8692346" cy="358355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048518" y="4516192"/>
            <a:ext cx="36621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49985" y="4714615"/>
            <a:ext cx="1417739" cy="3984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 vs., Q-learning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97" y="1426131"/>
            <a:ext cx="5972961" cy="2630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480" y="4222588"/>
            <a:ext cx="5971032" cy="24616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19182" y="3133288"/>
            <a:ext cx="4370664" cy="247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54179" y="5951989"/>
            <a:ext cx="952151" cy="247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83541" y="6174297"/>
            <a:ext cx="159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55916" y="5276675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is it off-policy?</a:t>
            </a:r>
          </a:p>
        </p:txBody>
      </p:sp>
    </p:spTree>
    <p:extLst>
      <p:ext uri="{BB962C8B-B14F-4D97-AF65-F5344CB8AC3E}">
        <p14:creationId xmlns:p14="http://schemas.microsoft.com/office/powerpoint/2010/main" val="21410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 vs., Q-learning in a toy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77" y="2943736"/>
            <a:ext cx="5102265" cy="2479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09" y="2417937"/>
            <a:ext cx="4622266" cy="2854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8724" y="5364091"/>
            <a:ext cx="3317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Randomness comes from policy, rather than environment in this example!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ACE287-0DB8-5DC9-2A9A-586682CD8DF1}"/>
                  </a:ext>
                </a:extLst>
              </p:cNvPr>
              <p:cNvSpPr txBox="1"/>
              <p:nvPr/>
            </p:nvSpPr>
            <p:spPr>
              <a:xfrm>
                <a:off x="3069307" y="5418785"/>
                <a:ext cx="599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ACE287-0DB8-5DC9-2A9A-586682CD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307" y="5418785"/>
                <a:ext cx="599523" cy="276999"/>
              </a:xfrm>
              <a:prstGeom prst="rect">
                <a:avLst/>
              </a:prstGeom>
              <a:blipFill>
                <a:blip r:embed="rId4"/>
                <a:stretch>
                  <a:fillRect l="-8333" r="-8333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C4F1DD8-4801-31D3-F59E-521FF5A14464}"/>
              </a:ext>
            </a:extLst>
          </p:cNvPr>
          <p:cNvGrpSpPr/>
          <p:nvPr/>
        </p:nvGrpSpPr>
        <p:grpSpPr>
          <a:xfrm>
            <a:off x="7813431" y="3715800"/>
            <a:ext cx="2743200" cy="777769"/>
            <a:chOff x="7813431" y="3715800"/>
            <a:chExt cx="2743200" cy="7777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4ED4DE-6C79-C1A1-6E01-9534E172D383}"/>
                </a:ext>
              </a:extLst>
            </p:cNvPr>
            <p:cNvSpPr txBox="1"/>
            <p:nvPr/>
          </p:nvSpPr>
          <p:spPr>
            <a:xfrm>
              <a:off x="7813431" y="4124237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why would it be worse?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A942BDE-7510-1C5E-EAAC-38B00166E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9554" y="3715800"/>
              <a:ext cx="0" cy="4205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3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Maximization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maximum to choose an action and also treat it as an estimate of the maximum of the true value</a:t>
            </a:r>
          </a:p>
          <a:p>
            <a:pPr lvl="1"/>
            <a:r>
              <a:rPr lang="en-US" dirty="0"/>
              <a:t>Q-learning as an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49" y="3104012"/>
            <a:ext cx="7027541" cy="4822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82018" y="3133288"/>
            <a:ext cx="1619076" cy="4823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97" y="3757596"/>
            <a:ext cx="5553513" cy="293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A59059-2319-13FB-AA04-6383C7093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941" y="3815824"/>
            <a:ext cx="3073400" cy="96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E43D1D-7848-2223-5767-D4EEA9263CDA}"/>
                  </a:ext>
                </a:extLst>
              </p:cNvPr>
              <p:cNvSpPr txBox="1"/>
              <p:nvPr/>
            </p:nvSpPr>
            <p:spPr>
              <a:xfrm>
                <a:off x="7610879" y="4604629"/>
                <a:ext cx="599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E43D1D-7848-2223-5767-D4EEA9263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879" y="4604629"/>
                <a:ext cx="599523" cy="276999"/>
              </a:xfrm>
              <a:prstGeom prst="rect">
                <a:avLst/>
              </a:prstGeom>
              <a:blipFill>
                <a:blip r:embed="rId5"/>
                <a:stretch>
                  <a:fillRect l="-10417" r="-8333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2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 prediction</a:t>
            </a:r>
          </a:p>
          <a:p>
            <a:r>
              <a:rPr lang="en-US" dirty="0"/>
              <a:t>On-Policy TD control: </a:t>
            </a:r>
            <a:r>
              <a:rPr lang="en-US" dirty="0" err="1"/>
              <a:t>Sarsa</a:t>
            </a:r>
            <a:endParaRPr lang="en-US" dirty="0"/>
          </a:p>
          <a:p>
            <a:r>
              <a:rPr lang="en-US" dirty="0"/>
              <a:t>Off-Policy TD control: Q-Learning</a:t>
            </a:r>
          </a:p>
          <a:p>
            <a:r>
              <a:rPr lang="en-US" dirty="0"/>
              <a:t>n-step TD methods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2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Q-learning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539" y="1963756"/>
            <a:ext cx="7647812" cy="40266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6183" y="4408415"/>
            <a:ext cx="310393" cy="3229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31978" y="4412609"/>
            <a:ext cx="310393" cy="322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51990" y="4995647"/>
            <a:ext cx="310393" cy="322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27785" y="4999841"/>
            <a:ext cx="310393" cy="3229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74344" y="3928568"/>
            <a:ext cx="375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Unbiased estimate for each other!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42052" y="4408316"/>
            <a:ext cx="310393" cy="322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42151" y="4982670"/>
            <a:ext cx="310393" cy="3229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16" idx="0"/>
          </p:cNvCxnSpPr>
          <p:nvPr/>
        </p:nvCxnSpPr>
        <p:spPr>
          <a:xfrm>
            <a:off x="5915696" y="3915177"/>
            <a:ext cx="17377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6" grpId="0"/>
      <p:bldP spid="19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</a:t>
            </a:r>
            <a:r>
              <a:rPr lang="en-US" dirty="0" err="1"/>
              <a:t>Sarsa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sampling one action for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dirty="0"/>
              <a:t>next state, compute the expectation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01" y="2733541"/>
            <a:ext cx="8836438" cy="57900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794013" y="3200400"/>
            <a:ext cx="2926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444208" y="3389152"/>
            <a:ext cx="5495972" cy="3419465"/>
            <a:chOff x="2444208" y="3389152"/>
            <a:chExt cx="5495972" cy="341946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4208" y="3389152"/>
              <a:ext cx="5495972" cy="341946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474752" y="3695350"/>
              <a:ext cx="220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100k episodes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9750" y="5612234"/>
              <a:ext cx="220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100 episodes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33894" y="3344214"/>
            <a:ext cx="319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Is this on-policy or off-policy?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D027E4-D25A-1F6C-6601-D89420C38B07}"/>
              </a:ext>
            </a:extLst>
          </p:cNvPr>
          <p:cNvGrpSpPr/>
          <p:nvPr/>
        </p:nvGrpSpPr>
        <p:grpSpPr>
          <a:xfrm>
            <a:off x="8042031" y="3864627"/>
            <a:ext cx="3872022" cy="413086"/>
            <a:chOff x="8042031" y="3864627"/>
            <a:chExt cx="3872022" cy="4130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C88FF3-D3D7-C688-3531-EB31F2AA4E42}"/>
                </a:ext>
              </a:extLst>
            </p:cNvPr>
            <p:cNvSpPr txBox="1"/>
            <p:nvPr/>
          </p:nvSpPr>
          <p:spPr>
            <a:xfrm>
              <a:off x="8720093" y="3908381"/>
              <a:ext cx="3193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Slightly</a:t>
              </a:r>
              <a:r>
                <a:rPr lang="zh-CN" altLang="en-US" dirty="0"/>
                <a:t> </a:t>
              </a:r>
              <a:r>
                <a:rPr lang="en-US" altLang="zh-CN" dirty="0"/>
                <a:t>better</a:t>
              </a:r>
              <a:r>
                <a:rPr lang="zh-CN" altLang="en-US" dirty="0"/>
                <a:t> </a:t>
              </a:r>
              <a:r>
                <a:rPr lang="en-US" altLang="zh-CN" dirty="0"/>
                <a:t>than</a:t>
              </a:r>
              <a:r>
                <a:rPr lang="zh-CN" altLang="en-US" dirty="0"/>
                <a:t> </a:t>
              </a:r>
              <a:r>
                <a:rPr lang="en-US" altLang="zh-CN" dirty="0"/>
                <a:t>Sarsa</a:t>
              </a:r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A837CAD-7B7E-E33F-D2F7-F875547DD44C}"/>
                </a:ext>
              </a:extLst>
            </p:cNvPr>
            <p:cNvCxnSpPr/>
            <p:nvPr/>
          </p:nvCxnSpPr>
          <p:spPr>
            <a:xfrm flipH="1" flipV="1">
              <a:off x="8042031" y="3864627"/>
              <a:ext cx="678062" cy="1692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68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temporal difference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method in between DP and MC</a:t>
                </a:r>
              </a:p>
              <a:p>
                <a:pPr lvl="1"/>
                <a:r>
                  <a:rPr lang="en-US" dirty="0"/>
                  <a:t>Policy prediction to begin with</a:t>
                </a:r>
              </a:p>
              <a:p>
                <a:pPr lvl="2"/>
                <a:r>
                  <a:rPr lang="en-US" dirty="0"/>
                  <a:t>MC: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22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4647501" y="2676088"/>
            <a:ext cx="3049398" cy="1334066"/>
            <a:chOff x="4647501" y="2676088"/>
            <a:chExt cx="3049398" cy="1334066"/>
          </a:xfrm>
        </p:grpSpPr>
        <p:sp>
          <p:nvSpPr>
            <p:cNvPr id="23" name="Rectangle 22"/>
            <p:cNvSpPr/>
            <p:nvPr/>
          </p:nvSpPr>
          <p:spPr>
            <a:xfrm>
              <a:off x="4647501" y="2676088"/>
              <a:ext cx="306198" cy="3397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10231" y="3640822"/>
              <a:ext cx="2386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Need an entire episode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4983061" y="2961314"/>
              <a:ext cx="922790" cy="7633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701254" y="3389152"/>
            <a:ext cx="2613171" cy="885417"/>
            <a:chOff x="2701254" y="3389152"/>
            <a:chExt cx="2613171" cy="885417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3363985" y="3389152"/>
              <a:ext cx="103184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701254" y="3628238"/>
              <a:ext cx="2613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Everything here is known and immediately used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3854741" y="3426903"/>
              <a:ext cx="4195" cy="2265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200414" y="3976382"/>
            <a:ext cx="4520789" cy="807548"/>
            <a:chOff x="4200414" y="3976382"/>
            <a:chExt cx="4520789" cy="807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200414" y="4414598"/>
                  <a:ext cx="45207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414" y="4414598"/>
                  <a:ext cx="452078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/>
            <p:nvPr/>
          </p:nvCxnSpPr>
          <p:spPr>
            <a:xfrm flipH="1">
              <a:off x="5889072" y="3976382"/>
              <a:ext cx="4196" cy="4530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5726806" y="4773769"/>
            <a:ext cx="28341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56851" y="4832058"/>
                <a:ext cx="2386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dirty="0">
                    <a:solidFill>
                      <a:srgbClr val="FF0000"/>
                    </a:solidFill>
                  </a:rPr>
                  <a:t>What is this?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851" y="4832058"/>
                <a:ext cx="2386668" cy="646331"/>
              </a:xfrm>
              <a:prstGeom prst="rect">
                <a:avLst/>
              </a:prstGeom>
              <a:blipFill>
                <a:blip r:embed="rId5"/>
                <a:stretch>
                  <a:fillRect l="-2302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4225582" y="4869809"/>
            <a:ext cx="3342903" cy="849494"/>
            <a:chOff x="4225582" y="4869809"/>
            <a:chExt cx="3342903" cy="84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4225582" y="5349971"/>
                  <a:ext cx="33429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5582" y="5349971"/>
                  <a:ext cx="334290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 flipH="1">
              <a:off x="5901655" y="4869809"/>
              <a:ext cx="2" cy="4530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316868" y="5717097"/>
            <a:ext cx="6566156" cy="681714"/>
            <a:chOff x="3316868" y="5717097"/>
            <a:chExt cx="6566156" cy="681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316868" y="6029479"/>
                  <a:ext cx="65661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868" y="6029479"/>
                  <a:ext cx="656615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 flipH="1">
              <a:off x="5897460" y="5717097"/>
              <a:ext cx="2" cy="36576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069435" y="5704514"/>
            <a:ext cx="2386668" cy="683703"/>
            <a:chOff x="6069435" y="5704514"/>
            <a:chExt cx="2386668" cy="683703"/>
          </a:xfrm>
        </p:grpSpPr>
        <p:sp>
          <p:nvSpPr>
            <p:cNvPr id="50" name="Rectangle 49"/>
            <p:cNvSpPr/>
            <p:nvPr/>
          </p:nvSpPr>
          <p:spPr>
            <a:xfrm>
              <a:off x="6220437" y="6082018"/>
              <a:ext cx="1339462" cy="30619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69435" y="5704514"/>
              <a:ext cx="23866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From the environment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927695" y="6065240"/>
            <a:ext cx="3003259" cy="694022"/>
            <a:chOff x="6987537" y="6065240"/>
            <a:chExt cx="3003259" cy="694022"/>
          </a:xfrm>
        </p:grpSpPr>
        <p:sp>
          <p:nvSpPr>
            <p:cNvPr id="52" name="Rectangle 51"/>
            <p:cNvSpPr/>
            <p:nvPr/>
          </p:nvSpPr>
          <p:spPr>
            <a:xfrm>
              <a:off x="7080308" y="6065240"/>
              <a:ext cx="1578588" cy="339754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87537" y="6389930"/>
              <a:ext cx="30032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From current value estimate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561422" y="6006517"/>
            <a:ext cx="174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TD(1): 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5351" y="4846749"/>
            <a:ext cx="970209" cy="34169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954851" y="4803820"/>
            <a:ext cx="3262647" cy="944451"/>
            <a:chOff x="7954851" y="4803820"/>
            <a:chExt cx="3262647" cy="944451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7954851" y="5134377"/>
              <a:ext cx="1171977" cy="61389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9191222" y="4803820"/>
              <a:ext cx="2026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We have to wait one more step!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6636913" y="4773769"/>
            <a:ext cx="19146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temporal difference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flexible way to strike a balance between TD and MC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10" y="2501584"/>
            <a:ext cx="6257971" cy="43815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906849" y="3833611"/>
            <a:ext cx="3747754" cy="442312"/>
            <a:chOff x="4906849" y="3833611"/>
            <a:chExt cx="3747754" cy="442312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906849" y="3833611"/>
              <a:ext cx="3747754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683876" y="3906591"/>
              <a:ext cx="2313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n-step sampled return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340" y="3364232"/>
            <a:ext cx="7584047" cy="44362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743459" y="2502794"/>
            <a:ext cx="7109138" cy="918693"/>
            <a:chOff x="3743459" y="2502794"/>
            <a:chExt cx="7109138" cy="918693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3743459" y="2936875"/>
              <a:ext cx="2631941" cy="4846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72325" y="2940844"/>
              <a:ext cx="3680272" cy="4377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366455" y="2502794"/>
              <a:ext cx="802783" cy="43788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20238" y="3848100"/>
            <a:ext cx="2401843" cy="442111"/>
            <a:chOff x="9520238" y="3848100"/>
            <a:chExt cx="2401843" cy="44211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9520238" y="3848100"/>
              <a:ext cx="153352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608176" y="3920879"/>
              <a:ext cx="2313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bootstrapping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931145" y="4310062"/>
            <a:ext cx="378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update until we collect n samples!</a:t>
            </a:r>
          </a:p>
        </p:txBody>
      </p:sp>
    </p:spTree>
    <p:extLst>
      <p:ext uri="{BB962C8B-B14F-4D97-AF65-F5344CB8AC3E}">
        <p14:creationId xmlns:p14="http://schemas.microsoft.com/office/powerpoint/2010/main" val="18174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Choice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 the toy example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721" y="1855263"/>
            <a:ext cx="7973334" cy="965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713" y="2951343"/>
            <a:ext cx="6153150" cy="3906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92485" y="4812406"/>
            <a:ext cx="232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Policy prediction task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2184EE-4A55-1EA0-AB84-8AC8E9B8438D}"/>
                  </a:ext>
                </a:extLst>
              </p:cNvPr>
              <p:cNvSpPr txBox="1"/>
              <p:nvPr/>
            </p:nvSpPr>
            <p:spPr>
              <a:xfrm>
                <a:off x="9470107" y="2505110"/>
                <a:ext cx="599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2184EE-4A55-1EA0-AB84-8AC8E9B84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107" y="2505110"/>
                <a:ext cx="599523" cy="276999"/>
              </a:xfrm>
              <a:prstGeom prst="rect">
                <a:avLst/>
              </a:prstGeom>
              <a:blipFill>
                <a:blip r:embed="rId5"/>
                <a:stretch>
                  <a:fillRect l="-8333" r="-8333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721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</a:t>
            </a:r>
            <a:r>
              <a:rPr lang="en-US" dirty="0" err="1"/>
              <a:t>Sarsa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3" y="1275702"/>
            <a:ext cx="6781799" cy="558229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40158" y="4971245"/>
            <a:ext cx="3477295" cy="646331"/>
            <a:chOff x="944451" y="4954073"/>
            <a:chExt cx="3477295" cy="646331"/>
          </a:xfrm>
        </p:grpSpPr>
        <p:sp>
          <p:nvSpPr>
            <p:cNvPr id="7" name="Rectangle 6"/>
            <p:cNvSpPr/>
            <p:nvPr/>
          </p:nvSpPr>
          <p:spPr>
            <a:xfrm>
              <a:off x="3219718" y="5173014"/>
              <a:ext cx="1202028" cy="236113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4451" y="4954073"/>
              <a:ext cx="2202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length-n window to collect samples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9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</a:t>
            </a:r>
            <a:r>
              <a:rPr lang="en-US" dirty="0" err="1"/>
              <a:t>Sarsa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n-step return is a series of TD corrections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n-step excepted </a:t>
            </a:r>
            <a:r>
              <a:rPr lang="en-US" dirty="0" err="1"/>
              <a:t>Sarsa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3" y="2435713"/>
            <a:ext cx="9736736" cy="9073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41571" y="3183623"/>
            <a:ext cx="3712129" cy="461945"/>
            <a:chOff x="1241571" y="3183623"/>
            <a:chExt cx="3712129" cy="461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241571" y="3276236"/>
                  <a:ext cx="37121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predicted value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at time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571" y="3276236"/>
                  <a:ext cx="371212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47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 flipV="1">
              <a:off x="2235666" y="3183623"/>
              <a:ext cx="153938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027490" y="3183623"/>
            <a:ext cx="4953699" cy="487112"/>
            <a:chOff x="6027490" y="3183623"/>
            <a:chExt cx="4953699" cy="487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027490" y="3301403"/>
                  <a:ext cx="49536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TD error/correction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at time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7490" y="3301403"/>
                  <a:ext cx="495369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10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 flipV="1">
              <a:off x="6128158" y="3183623"/>
              <a:ext cx="46634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436066" y="2206640"/>
            <a:ext cx="5121479" cy="981177"/>
            <a:chOff x="5436066" y="2206640"/>
            <a:chExt cx="5121479" cy="981177"/>
          </a:xfrm>
        </p:grpSpPr>
        <p:sp>
          <p:nvSpPr>
            <p:cNvPr id="13" name="Rectangle 12"/>
            <p:cNvSpPr/>
            <p:nvPr/>
          </p:nvSpPr>
          <p:spPr>
            <a:xfrm>
              <a:off x="5436066" y="2621560"/>
              <a:ext cx="583035" cy="566257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603846" y="2206640"/>
                  <a:ext cx="49536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</a:rPr>
                    <a:t>Discount for time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3846" y="2206640"/>
                  <a:ext cx="495369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984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295" y="4411817"/>
            <a:ext cx="6396120" cy="5020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397" y="5330185"/>
            <a:ext cx="2814508" cy="62228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394121" y="4337108"/>
            <a:ext cx="2718034" cy="1086375"/>
            <a:chOff x="5394121" y="4337108"/>
            <a:chExt cx="2718034" cy="1086375"/>
          </a:xfrm>
        </p:grpSpPr>
        <p:sp>
          <p:nvSpPr>
            <p:cNvPr id="17" name="Rectangle 16"/>
            <p:cNvSpPr/>
            <p:nvPr/>
          </p:nvSpPr>
          <p:spPr>
            <a:xfrm>
              <a:off x="5842932" y="4337108"/>
              <a:ext cx="1702965" cy="566257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5394121" y="4901803"/>
              <a:ext cx="450657" cy="52168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533314" y="4894976"/>
              <a:ext cx="578841" cy="50334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47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off-policy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principle as in episodic off-policy MC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74" y="2380498"/>
            <a:ext cx="8343726" cy="549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37" y="3494655"/>
            <a:ext cx="3048879" cy="9546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05556" y="2512503"/>
            <a:ext cx="2944536" cy="1107347"/>
            <a:chOff x="5431872" y="4492305"/>
            <a:chExt cx="2944536" cy="1107347"/>
          </a:xfrm>
        </p:grpSpPr>
        <p:sp>
          <p:nvSpPr>
            <p:cNvPr id="10" name="Rectangle 9"/>
            <p:cNvSpPr/>
            <p:nvPr/>
          </p:nvSpPr>
          <p:spPr>
            <a:xfrm>
              <a:off x="6325299" y="4492305"/>
              <a:ext cx="1220598" cy="41106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5431872" y="4901598"/>
              <a:ext cx="893941" cy="698054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7533315" y="4894977"/>
              <a:ext cx="843093" cy="65434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712129" y="5020811"/>
            <a:ext cx="475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about n-step Q-learning??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54341" y="3599173"/>
            <a:ext cx="4295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Techniques used in off-policy MC for controlling variance of this weight also apply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Discounting-aware importance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Per-decision importance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off-policy learning: Tree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importance sampling</a:t>
            </a:r>
          </a:p>
          <a:p>
            <a:pPr lvl="1"/>
            <a:r>
              <a:rPr lang="en-US" dirty="0"/>
              <a:t>One-step: Q-learning, expected </a:t>
            </a:r>
            <a:r>
              <a:rPr lang="en-US" dirty="0" err="1"/>
              <a:t>Sarsa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470" y="2063692"/>
            <a:ext cx="1239714" cy="41000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64492" y="2327945"/>
            <a:ext cx="335559" cy="389668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34276" y="2269222"/>
            <a:ext cx="333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We have sampled observations (e.g., from behavior policy)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95376" y="3242345"/>
            <a:ext cx="306198" cy="29822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7497" y="3242345"/>
            <a:ext cx="306198" cy="29822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43271" y="3498209"/>
            <a:ext cx="2948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do not have any observations;</a:t>
            </a:r>
          </a:p>
          <a:p>
            <a:r>
              <a:rPr lang="en-US" dirty="0">
                <a:solidFill>
                  <a:srgbClr val="0070C0"/>
                </a:solidFill>
              </a:rPr>
              <a:t>use current estimate instead!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22" y="3030588"/>
            <a:ext cx="7544386" cy="191472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37692" y="3661795"/>
            <a:ext cx="2016370" cy="61659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60833" y="2982286"/>
            <a:ext cx="2722228" cy="6291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23190" y="2596392"/>
            <a:ext cx="286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Kind of expected </a:t>
            </a:r>
            <a:r>
              <a:rPr lang="en-US" dirty="0" err="1">
                <a:solidFill>
                  <a:srgbClr val="FF0000"/>
                </a:solidFill>
              </a:rPr>
              <a:t>Sarsa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39966" y="4102217"/>
            <a:ext cx="4042671" cy="964950"/>
            <a:chOff x="4139966" y="4102217"/>
            <a:chExt cx="4042671" cy="96495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139966" y="4102217"/>
              <a:ext cx="351079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285064" y="4681057"/>
              <a:ext cx="2306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841630" y="4697835"/>
              <a:ext cx="3341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by definition, recursion appears!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59791" y="5498983"/>
            <a:ext cx="392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Why is it an off-policy method?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36" y="4120283"/>
            <a:ext cx="2763123" cy="2960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24" y="4310866"/>
            <a:ext cx="7030323" cy="7553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D7A3BC6-BE02-456E-BAE1-083510958F91}"/>
              </a:ext>
            </a:extLst>
          </p:cNvPr>
          <p:cNvSpPr/>
          <p:nvPr/>
        </p:nvSpPr>
        <p:spPr>
          <a:xfrm>
            <a:off x="1245174" y="2923348"/>
            <a:ext cx="571903" cy="61659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602C4E-9ED7-52C5-08EB-799686C7984D}"/>
              </a:ext>
            </a:extLst>
          </p:cNvPr>
          <p:cNvSpPr/>
          <p:nvPr/>
        </p:nvSpPr>
        <p:spPr>
          <a:xfrm>
            <a:off x="5045977" y="3618950"/>
            <a:ext cx="2663505" cy="6291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4" grpId="0"/>
      <p:bldP spid="16" grpId="0" animBg="1"/>
      <p:bldP spid="17" grpId="0" animBg="1"/>
      <p:bldP spid="18" grpId="0"/>
      <p:bldP spid="24" grpId="0"/>
      <p:bldP spid="19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all n-step TD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939" y="1673602"/>
            <a:ext cx="6358907" cy="4623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489" y="1642591"/>
            <a:ext cx="1123958" cy="4689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606" y="1599661"/>
            <a:ext cx="1519707" cy="4689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193" y="1698411"/>
            <a:ext cx="1519707" cy="4689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4FF581-12FF-FEBA-20D0-D5C4B293CBD9}"/>
                  </a:ext>
                </a:extLst>
              </p:cNvPr>
              <p:cNvSpPr txBox="1"/>
              <p:nvPr/>
            </p:nvSpPr>
            <p:spPr>
              <a:xfrm>
                <a:off x="9198736" y="1174044"/>
                <a:ext cx="2743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most unified method,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controls whether to sample an action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4FF581-12FF-FEBA-20D0-D5C4B293C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736" y="1174044"/>
                <a:ext cx="2743200" cy="923330"/>
              </a:xfrm>
              <a:prstGeom prst="rect">
                <a:avLst/>
              </a:prstGeom>
              <a:blipFill>
                <a:blip r:embed="rId4"/>
                <a:stretch>
                  <a:fillRect l="-1843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D61EF0C-B98E-51FD-C0AE-2D6A336B1504}"/>
              </a:ext>
            </a:extLst>
          </p:cNvPr>
          <p:cNvGrpSpPr/>
          <p:nvPr/>
        </p:nvGrpSpPr>
        <p:grpSpPr>
          <a:xfrm>
            <a:off x="602331" y="2883877"/>
            <a:ext cx="2539454" cy="369332"/>
            <a:chOff x="602331" y="2883877"/>
            <a:chExt cx="2539454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C99183-1112-B5AB-DA99-4B4C61B3B281}"/>
                </a:ext>
              </a:extLst>
            </p:cNvPr>
            <p:cNvSpPr txBox="1"/>
            <p:nvPr/>
          </p:nvSpPr>
          <p:spPr>
            <a:xfrm>
              <a:off x="602331" y="2883877"/>
              <a:ext cx="2173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off-policy correction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4D391DB-ACA8-42E3-8441-53B4E30EC0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7539" y="3083169"/>
              <a:ext cx="4242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62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the RL methods we have learnt?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  <a:p>
            <a:pPr lvl="1"/>
            <a:r>
              <a:rPr lang="en-US" dirty="0"/>
              <a:t>Model-free</a:t>
            </a:r>
          </a:p>
          <a:p>
            <a:pPr lvl="1"/>
            <a:r>
              <a:rPr lang="en-US" dirty="0"/>
              <a:t>Evaluation of one state is independent from evaluation on other states – less dependency on Markovian property</a:t>
            </a:r>
          </a:p>
          <a:p>
            <a:pPr lvl="1"/>
            <a:r>
              <a:rPr lang="en-US" dirty="0"/>
              <a:t>Unbiased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  <a:p>
            <a:pPr lvl="1"/>
            <a:r>
              <a:rPr lang="en-US" dirty="0"/>
              <a:t>Model-based</a:t>
            </a:r>
          </a:p>
          <a:p>
            <a:pPr lvl="1"/>
            <a:r>
              <a:rPr lang="en-US" dirty="0"/>
              <a:t>Guarantee to converge to optimal</a:t>
            </a:r>
          </a:p>
          <a:p>
            <a:pPr lvl="1"/>
            <a:r>
              <a:rPr lang="en-US" dirty="0"/>
              <a:t>Exponential convergence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0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n steps in TD 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have to wait until n steps for a valid update?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079" y="2497529"/>
            <a:ext cx="4291050" cy="384454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246540" y="3972188"/>
            <a:ext cx="4584583" cy="1644242"/>
            <a:chOff x="1191237" y="3733101"/>
            <a:chExt cx="4584583" cy="1644242"/>
          </a:xfrm>
        </p:grpSpPr>
        <p:sp>
          <p:nvSpPr>
            <p:cNvPr id="8" name="TextBox 7"/>
            <p:cNvSpPr txBox="1"/>
            <p:nvPr/>
          </p:nvSpPr>
          <p:spPr>
            <a:xfrm>
              <a:off x="1191237" y="4026716"/>
              <a:ext cx="3267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Weight the return so far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609975" y="3733101"/>
              <a:ext cx="567742" cy="4864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601641" y="4216003"/>
              <a:ext cx="1289141" cy="37277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603072" y="4211273"/>
              <a:ext cx="2172748" cy="11660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89420" y="2640167"/>
            <a:ext cx="5758728" cy="723819"/>
            <a:chOff x="289420" y="2640167"/>
            <a:chExt cx="5758728" cy="7238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89420" y="2772562"/>
                  <a:ext cx="16819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000" dirty="0"/>
                    <a:t>-return:</a:t>
                  </a: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20" y="2772562"/>
                  <a:ext cx="1681992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8504" y="2640167"/>
              <a:ext cx="4629644" cy="723819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514213" y="3326234"/>
            <a:ext cx="500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Soft version of n-step return, without explicit n</a:t>
            </a:r>
          </a:p>
        </p:txBody>
      </p:sp>
    </p:spTree>
    <p:extLst>
      <p:ext uri="{BB962C8B-B14F-4D97-AF65-F5344CB8AC3E}">
        <p14:creationId xmlns:p14="http://schemas.microsoft.com/office/powerpoint/2010/main" val="30800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n steps in TD 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 not have to wait until n steps for a valid update!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31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621725" y="2514570"/>
            <a:ext cx="5758728" cy="723819"/>
            <a:chOff x="289420" y="2640167"/>
            <a:chExt cx="5758728" cy="7238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89420" y="2772562"/>
                  <a:ext cx="16819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000" dirty="0"/>
                    <a:t>-return:</a:t>
                  </a: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20" y="2772562"/>
                  <a:ext cx="1681992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8504" y="2640167"/>
              <a:ext cx="4629644" cy="723819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846518" y="3200637"/>
            <a:ext cx="500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Soft version of n-step return, without explicit 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7CE3CE-2CDF-E58C-61C1-9468ED74B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830" y="3722461"/>
            <a:ext cx="7041776" cy="26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-return vs. n-step TD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89" y="2600587"/>
            <a:ext cx="9273692" cy="3825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749" y="1570038"/>
            <a:ext cx="7973334" cy="965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D2B35F-37B0-9BE9-2C3E-D51EDFC40658}"/>
                  </a:ext>
                </a:extLst>
              </p:cNvPr>
              <p:cNvSpPr txBox="1"/>
              <p:nvPr/>
            </p:nvSpPr>
            <p:spPr>
              <a:xfrm>
                <a:off x="9382677" y="2191474"/>
                <a:ext cx="599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D2B35F-37B0-9BE9-2C3E-D51EDFC40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7" y="2191474"/>
                <a:ext cx="599523" cy="276999"/>
              </a:xfrm>
              <a:prstGeom prst="rect">
                <a:avLst/>
              </a:prstGeom>
              <a:blipFill>
                <a:blip r:embed="rId5"/>
                <a:stretch>
                  <a:fillRect l="-8163" r="-8163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695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essence of temporal difference methods is bootstrapping</a:t>
                </a:r>
              </a:p>
              <a:p>
                <a:pPr lvl="1"/>
                <a:r>
                  <a:rPr lang="en-US" dirty="0"/>
                  <a:t>No need to wait until an episode is finished</a:t>
                </a:r>
              </a:p>
              <a:p>
                <a:r>
                  <a:rPr lang="en-US" dirty="0"/>
                  <a:t>On-policy vs., off-policy TD methods </a:t>
                </a:r>
              </a:p>
              <a:p>
                <a:pPr lvl="1"/>
                <a:r>
                  <a:rPr lang="en-US" dirty="0"/>
                  <a:t>n-step TD vs., n-step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n-step TD </a:t>
                </a:r>
                <a:r>
                  <a:rPr lang="en-US" dirty="0" err="1"/>
                  <a:t>v.s</a:t>
                </a:r>
                <a:r>
                  <a:rPr lang="en-US" dirty="0"/>
                  <a:t>., TD(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No need to wait until n steps are finished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94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6: Temporal-Difference Learning</a:t>
            </a:r>
          </a:p>
          <a:p>
            <a:r>
              <a:rPr lang="en-US" dirty="0"/>
              <a:t>Chapter 7: n-step Bootstrapping</a:t>
            </a:r>
          </a:p>
          <a:p>
            <a:r>
              <a:rPr lang="en-US" dirty="0"/>
              <a:t>Chapter 12: Eligibility Traces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5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the RL methods we have learnt?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  <a:p>
            <a:pPr lvl="1"/>
            <a:r>
              <a:rPr lang="en-US" dirty="0"/>
              <a:t>Update per episode - only works in episodic environments </a:t>
            </a:r>
          </a:p>
          <a:p>
            <a:pPr lvl="1"/>
            <a:r>
              <a:rPr lang="en-US" dirty="0"/>
              <a:t>High variance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  <a:p>
            <a:pPr lvl="1"/>
            <a:r>
              <a:rPr lang="en-US" dirty="0"/>
              <a:t>Require complete knowledge of the environment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339534" y="3576231"/>
            <a:ext cx="9481587" cy="2806846"/>
            <a:chOff x="1339534" y="3576231"/>
            <a:chExt cx="9481587" cy="280684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9534" y="3789795"/>
              <a:ext cx="4277933" cy="22900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5003" y="3576231"/>
              <a:ext cx="4226118" cy="25225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286865" y="6106078"/>
              <a:ext cx="4316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Figure credit: David Silver, “Model-Free Prediction”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55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difference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method in between DP and MC</a:t>
                </a:r>
              </a:p>
              <a:p>
                <a:pPr lvl="1"/>
                <a:r>
                  <a:rPr lang="en-US" dirty="0"/>
                  <a:t>Policy evaluation to begin with</a:t>
                </a:r>
              </a:p>
              <a:p>
                <a:pPr lvl="2"/>
                <a:r>
                  <a:rPr lang="en-US" dirty="0"/>
                  <a:t>MC: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7982125" y="2879462"/>
            <a:ext cx="2994869" cy="943978"/>
            <a:chOff x="7982125" y="2990675"/>
            <a:chExt cx="2994869" cy="943978"/>
          </a:xfrm>
        </p:grpSpPr>
        <p:sp>
          <p:nvSpPr>
            <p:cNvPr id="18" name="Rectangle 17"/>
            <p:cNvSpPr/>
            <p:nvPr/>
          </p:nvSpPr>
          <p:spPr>
            <a:xfrm>
              <a:off x="7982125" y="2990675"/>
              <a:ext cx="243281" cy="4823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84128" y="3565321"/>
              <a:ext cx="2692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shrinking coefficient</a:t>
              </a:r>
            </a:p>
          </p:txBody>
        </p:sp>
        <p:cxnSp>
          <p:nvCxnSpPr>
            <p:cNvPr id="21" name="Straight Arrow Connector 20"/>
            <p:cNvCxnSpPr>
              <a:stCxn id="19" idx="1"/>
              <a:endCxn id="18" idx="2"/>
            </p:cNvCxnSpPr>
            <p:nvPr/>
          </p:nvCxnSpPr>
          <p:spPr>
            <a:xfrm flipH="1" flipV="1">
              <a:off x="8103766" y="3473042"/>
              <a:ext cx="180362" cy="276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647501" y="2676088"/>
            <a:ext cx="3049398" cy="1334066"/>
            <a:chOff x="4647501" y="2676088"/>
            <a:chExt cx="3049398" cy="1334066"/>
          </a:xfrm>
        </p:grpSpPr>
        <p:sp>
          <p:nvSpPr>
            <p:cNvPr id="23" name="Rectangle 22"/>
            <p:cNvSpPr/>
            <p:nvPr/>
          </p:nvSpPr>
          <p:spPr>
            <a:xfrm>
              <a:off x="4647501" y="2676088"/>
              <a:ext cx="306198" cy="3397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10231" y="3640822"/>
              <a:ext cx="2386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Need an entire episode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4983061" y="2961314"/>
              <a:ext cx="922790" cy="7633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659400" y="3364293"/>
            <a:ext cx="2613171" cy="645368"/>
            <a:chOff x="2701254" y="3352202"/>
            <a:chExt cx="2613171" cy="645368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4476339" y="3352202"/>
              <a:ext cx="72745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701254" y="3628238"/>
              <a:ext cx="2613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Boot-strap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the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calculation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>
              <a:cxnSpLocks/>
            </p:cNvCxnSpPr>
            <p:nvPr/>
          </p:nvCxnSpPr>
          <p:spPr>
            <a:xfrm flipV="1">
              <a:off x="4019715" y="3422665"/>
              <a:ext cx="654251" cy="2530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200414" y="3976382"/>
            <a:ext cx="4520789" cy="807548"/>
            <a:chOff x="4200414" y="3976382"/>
            <a:chExt cx="4520789" cy="807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200414" y="4414598"/>
                  <a:ext cx="45207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414" y="4414598"/>
                  <a:ext cx="452078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/>
            <p:nvPr/>
          </p:nvCxnSpPr>
          <p:spPr>
            <a:xfrm flipH="1">
              <a:off x="5889072" y="3976382"/>
              <a:ext cx="4196" cy="4530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717096" y="4798502"/>
            <a:ext cx="2843869" cy="679887"/>
            <a:chOff x="5717096" y="4798502"/>
            <a:chExt cx="2843869" cy="679887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17096" y="4798502"/>
              <a:ext cx="284386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056851" y="4832058"/>
                  <a:ext cx="238666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2"/>
                  <a:r>
                    <a:rPr lang="en-US" dirty="0">
                      <a:solidFill>
                        <a:srgbClr val="FF0000"/>
                      </a:solidFill>
                    </a:rPr>
                    <a:t>What is this?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a14:m>
                  <a:endParaRPr lang="en-US" dirty="0"/>
                </a:p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6851" y="4832058"/>
                  <a:ext cx="2386668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2302" t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4225582" y="4869809"/>
            <a:ext cx="2367379" cy="849494"/>
            <a:chOff x="4225582" y="4869809"/>
            <a:chExt cx="2367379" cy="84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4225582" y="5349971"/>
                  <a:ext cx="23673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5582" y="5349971"/>
                  <a:ext cx="236737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 flipH="1">
              <a:off x="5901655" y="4869809"/>
              <a:ext cx="2" cy="4530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316868" y="5717097"/>
            <a:ext cx="5590633" cy="681714"/>
            <a:chOff x="3316868" y="5717097"/>
            <a:chExt cx="5590633" cy="681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316868" y="6029479"/>
                  <a:ext cx="55906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868" y="6029479"/>
                  <a:ext cx="5590633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 flipH="1">
              <a:off x="5897460" y="5717097"/>
              <a:ext cx="2" cy="36576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069435" y="5704514"/>
            <a:ext cx="2386668" cy="683703"/>
            <a:chOff x="6069435" y="5704514"/>
            <a:chExt cx="2386668" cy="683703"/>
          </a:xfrm>
        </p:grpSpPr>
        <p:sp>
          <p:nvSpPr>
            <p:cNvPr id="50" name="Rectangle 49"/>
            <p:cNvSpPr/>
            <p:nvPr/>
          </p:nvSpPr>
          <p:spPr>
            <a:xfrm>
              <a:off x="6220437" y="6082018"/>
              <a:ext cx="511728" cy="30619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69435" y="5704514"/>
              <a:ext cx="23866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From the environment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009001" y="6065240"/>
            <a:ext cx="3003259" cy="692309"/>
            <a:chOff x="7009001" y="6065240"/>
            <a:chExt cx="3003259" cy="692309"/>
          </a:xfrm>
        </p:grpSpPr>
        <p:sp>
          <p:nvSpPr>
            <p:cNvPr id="52" name="Rectangle 51"/>
            <p:cNvSpPr/>
            <p:nvPr/>
          </p:nvSpPr>
          <p:spPr>
            <a:xfrm>
              <a:off x="7080308" y="6065240"/>
              <a:ext cx="1526797" cy="339754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09001" y="6388217"/>
              <a:ext cx="30032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From current value estimate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9336246" y="5717097"/>
            <a:ext cx="189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Essentially, this is boot-strapping!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61422" y="6006517"/>
            <a:ext cx="174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TD(0): 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059" y="4902557"/>
            <a:ext cx="970209" cy="341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850B54-2657-6F16-658B-FB54424A6877}"/>
              </a:ext>
            </a:extLst>
          </p:cNvPr>
          <p:cNvSpPr txBox="1"/>
          <p:nvPr/>
        </p:nvSpPr>
        <p:spPr>
          <a:xfrm>
            <a:off x="959842" y="5534637"/>
            <a:ext cx="1915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Vs. DP?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F2037-3905-9D18-F815-282B6E335C64}"/>
              </a:ext>
            </a:extLst>
          </p:cNvPr>
          <p:cNvSpPr txBox="1"/>
          <p:nvPr/>
        </p:nvSpPr>
        <p:spPr>
          <a:xfrm>
            <a:off x="959842" y="5096311"/>
            <a:ext cx="1915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Vs. MC?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406B05-0369-2DD4-1FF4-8DFBE57B4478}"/>
              </a:ext>
            </a:extLst>
          </p:cNvPr>
          <p:cNvSpPr/>
          <p:nvPr/>
        </p:nvSpPr>
        <p:spPr>
          <a:xfrm>
            <a:off x="2554014" y="2623988"/>
            <a:ext cx="3343446" cy="429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15FD6-EF5F-A2FE-BBD9-872AE5E5F5EC}"/>
                  </a:ext>
                </a:extLst>
              </p:cNvPr>
              <p:cNvSpPr txBox="1"/>
              <p:nvPr/>
            </p:nvSpPr>
            <p:spPr>
              <a:xfrm>
                <a:off x="1917490" y="2559152"/>
                <a:ext cx="3514988" cy="90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525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15FD6-EF5F-A2FE-BBD9-872AE5E5F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490" y="2559152"/>
                <a:ext cx="3514988" cy="900375"/>
              </a:xfrm>
              <a:prstGeom prst="rect">
                <a:avLst/>
              </a:prstGeom>
              <a:blipFill>
                <a:blip r:embed="rId9"/>
                <a:stretch>
                  <a:fillRect t="-91667" b="-1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800600" y="2336334"/>
            <a:ext cx="1717646" cy="5769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614719" y="1451295"/>
            <a:ext cx="3695351" cy="2245450"/>
            <a:chOff x="6614719" y="1451295"/>
            <a:chExt cx="3695351" cy="2245450"/>
          </a:xfrm>
        </p:grpSpPr>
        <p:sp>
          <p:nvSpPr>
            <p:cNvPr id="12" name="TextBox 11"/>
            <p:cNvSpPr txBox="1"/>
            <p:nvPr/>
          </p:nvSpPr>
          <p:spPr>
            <a:xfrm>
              <a:off x="6669247" y="1451295"/>
              <a:ext cx="2793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Incremental mean update: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63625" y="1742812"/>
                  <a:ext cx="3546445" cy="19539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r>
                    <a:rPr lang="en-US" b="0" dirty="0"/>
                    <a:t>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r>
                    <a:rPr lang="en-US" b="0" dirty="0"/>
                    <a:t>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625" y="1742812"/>
                  <a:ext cx="3546445" cy="1953933"/>
                </a:xfrm>
                <a:prstGeom prst="rect">
                  <a:avLst/>
                </a:prstGeom>
                <a:blipFill>
                  <a:blip r:embed="rId3"/>
                  <a:stretch>
                    <a:fillRect l="-1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6614719" y="1463879"/>
              <a:ext cx="3514987" cy="195081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2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2" grpId="0"/>
      <p:bldP spid="3" grpId="0"/>
      <p:bldP spid="1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Recap:</a:t>
            </a:r>
            <a:r>
              <a:rPr lang="zh-CN" altLang="en-US" dirty="0"/>
              <a:t> </a:t>
            </a:r>
            <a:r>
              <a:rPr lang="en-US" altLang="zh-CN" dirty="0"/>
              <a:t>o</a:t>
            </a:r>
            <a:r>
              <a:rPr lang="en-US" dirty="0"/>
              <a:t>ff-</a:t>
            </a:r>
            <a:r>
              <a:rPr lang="en-US" altLang="zh-CN" dirty="0"/>
              <a:t>p</a:t>
            </a:r>
            <a:r>
              <a:rPr lang="en-US" dirty="0"/>
              <a:t>olicy MC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importance sampling to reweigh experiences</a:t>
            </a:r>
          </a:p>
          <a:p>
            <a:pPr lvl="1"/>
            <a:r>
              <a:rPr lang="en-US" dirty="0"/>
              <a:t>As the environment follows an MDP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importance weight is the product of the series of actions under two 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47" y="2680670"/>
            <a:ext cx="7140809" cy="1596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194" y="4969860"/>
            <a:ext cx="6323982" cy="8395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45898" y="4999839"/>
            <a:ext cx="2873228" cy="826316"/>
            <a:chOff x="7545898" y="4999839"/>
            <a:chExt cx="2873228" cy="826316"/>
          </a:xfrm>
        </p:grpSpPr>
        <p:sp>
          <p:nvSpPr>
            <p:cNvPr id="9" name="Rectangle 8"/>
            <p:cNvSpPr/>
            <p:nvPr/>
          </p:nvSpPr>
          <p:spPr>
            <a:xfrm>
              <a:off x="7545898" y="4999839"/>
              <a:ext cx="1111541" cy="8263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33607" y="5083728"/>
              <a:ext cx="1585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Source of large variance!</a:t>
              </a: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2A4C6E-D224-4F0D-4EAC-94C5F6DA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48837-FE42-523C-326F-86721C6F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29554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AD14D-67A6-297A-F157-F0B87FFA3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808CBE-4E70-1FFA-C6F0-37EDFA92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Recap: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en-US" dirty="0"/>
              <a:t>emporal difference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D6D73DE-F788-5AC9-E0FC-D078E92528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method in between DP and MC</a:t>
                </a:r>
              </a:p>
              <a:p>
                <a:pPr lvl="1"/>
                <a:r>
                  <a:rPr lang="en-US" dirty="0"/>
                  <a:t>Policy evaluation to begin with</a:t>
                </a:r>
              </a:p>
              <a:p>
                <a:pPr lvl="2"/>
                <a:r>
                  <a:rPr lang="en-US" dirty="0"/>
                  <a:t>MC: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D6D73DE-F788-5AC9-E0FC-D078E92528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63E6C-041B-0E8C-39EF-15D732E7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F9C4A-5DA3-1379-4FDA-58AC180B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061BB-5756-04A6-92C1-734008A7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CEDD82-A351-8840-47BB-96B805621054}"/>
              </a:ext>
            </a:extLst>
          </p:cNvPr>
          <p:cNvGrpSpPr/>
          <p:nvPr/>
        </p:nvGrpSpPr>
        <p:grpSpPr>
          <a:xfrm>
            <a:off x="7982125" y="2879462"/>
            <a:ext cx="2994869" cy="943978"/>
            <a:chOff x="7982125" y="2990675"/>
            <a:chExt cx="2994869" cy="94397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5DDC84-AA0F-29EB-CB73-219DBDE4AF81}"/>
                </a:ext>
              </a:extLst>
            </p:cNvPr>
            <p:cNvSpPr/>
            <p:nvPr/>
          </p:nvSpPr>
          <p:spPr>
            <a:xfrm>
              <a:off x="7982125" y="2990675"/>
              <a:ext cx="243281" cy="4823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FC7A2A-5767-4453-8A10-541681C4C469}"/>
                </a:ext>
              </a:extLst>
            </p:cNvPr>
            <p:cNvSpPr txBox="1"/>
            <p:nvPr/>
          </p:nvSpPr>
          <p:spPr>
            <a:xfrm>
              <a:off x="8284128" y="3565321"/>
              <a:ext cx="2692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shrinking coefficient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29E7690-A89D-A93C-FF07-2B6A285408E3}"/>
                </a:ext>
              </a:extLst>
            </p:cNvPr>
            <p:cNvCxnSpPr>
              <a:stCxn id="19" idx="1"/>
              <a:endCxn id="18" idx="2"/>
            </p:cNvCxnSpPr>
            <p:nvPr/>
          </p:nvCxnSpPr>
          <p:spPr>
            <a:xfrm flipH="1" flipV="1">
              <a:off x="8103766" y="3473042"/>
              <a:ext cx="180362" cy="276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E94F2DD-B7B3-A20B-F8AF-0A675DC3782E}"/>
              </a:ext>
            </a:extLst>
          </p:cNvPr>
          <p:cNvGrpSpPr/>
          <p:nvPr/>
        </p:nvGrpSpPr>
        <p:grpSpPr>
          <a:xfrm>
            <a:off x="4647501" y="2676088"/>
            <a:ext cx="3049398" cy="1334066"/>
            <a:chOff x="4647501" y="2676088"/>
            <a:chExt cx="3049398" cy="133406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D647EF3-66C8-3BFA-573E-905C1FDF6F6E}"/>
                </a:ext>
              </a:extLst>
            </p:cNvPr>
            <p:cNvSpPr/>
            <p:nvPr/>
          </p:nvSpPr>
          <p:spPr>
            <a:xfrm>
              <a:off x="4647501" y="2676088"/>
              <a:ext cx="306198" cy="3397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DCBF23-A6AE-E688-0633-A1D493EB35D7}"/>
                </a:ext>
              </a:extLst>
            </p:cNvPr>
            <p:cNvSpPr txBox="1"/>
            <p:nvPr/>
          </p:nvSpPr>
          <p:spPr>
            <a:xfrm>
              <a:off x="5310231" y="3640822"/>
              <a:ext cx="2386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Need an entire episode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729ABC8-B4F1-890D-2153-FB99453AF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00600" y="3071679"/>
              <a:ext cx="1088472" cy="5670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FBE573-CA16-1C80-1E0A-0CA825273A56}"/>
              </a:ext>
            </a:extLst>
          </p:cNvPr>
          <p:cNvGrpSpPr/>
          <p:nvPr/>
        </p:nvGrpSpPr>
        <p:grpSpPr>
          <a:xfrm>
            <a:off x="2717768" y="3368026"/>
            <a:ext cx="2613171" cy="645368"/>
            <a:chOff x="2701254" y="3352202"/>
            <a:chExt cx="2613171" cy="64536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DE41C46-CF26-AE8C-A53D-F9E315BC7E75}"/>
                </a:ext>
              </a:extLst>
            </p:cNvPr>
            <p:cNvCxnSpPr>
              <a:cxnSpLocks/>
            </p:cNvCxnSpPr>
            <p:nvPr/>
          </p:nvCxnSpPr>
          <p:spPr>
            <a:xfrm>
              <a:off x="4476339" y="3352202"/>
              <a:ext cx="72745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29F74D-A753-3852-A672-239F3E6D7241}"/>
                </a:ext>
              </a:extLst>
            </p:cNvPr>
            <p:cNvSpPr txBox="1"/>
            <p:nvPr/>
          </p:nvSpPr>
          <p:spPr>
            <a:xfrm>
              <a:off x="2701254" y="3628238"/>
              <a:ext cx="2613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Boot-strap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the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calculation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6F19EA7-E3DC-0AA8-006A-D774D91603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9715" y="3422665"/>
              <a:ext cx="654251" cy="2530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77C091B-A32D-DC0A-1BC8-9F0F95B4AD5F}"/>
              </a:ext>
            </a:extLst>
          </p:cNvPr>
          <p:cNvGrpSpPr/>
          <p:nvPr/>
        </p:nvGrpSpPr>
        <p:grpSpPr>
          <a:xfrm>
            <a:off x="4200414" y="3976382"/>
            <a:ext cx="4520789" cy="807548"/>
            <a:chOff x="4200414" y="3976382"/>
            <a:chExt cx="4520789" cy="807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3EA0CE9-475D-9766-122D-2CDA725A38C4}"/>
                    </a:ext>
                  </a:extLst>
                </p:cNvPr>
                <p:cNvSpPr/>
                <p:nvPr/>
              </p:nvSpPr>
              <p:spPr>
                <a:xfrm>
                  <a:off x="4200414" y="4414598"/>
                  <a:ext cx="45207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414" y="4414598"/>
                  <a:ext cx="452078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87A9596-2AF8-C1C7-9EF4-3AE679F51829}"/>
                </a:ext>
              </a:extLst>
            </p:cNvPr>
            <p:cNvCxnSpPr/>
            <p:nvPr/>
          </p:nvCxnSpPr>
          <p:spPr>
            <a:xfrm flipH="1">
              <a:off x="5889072" y="3976382"/>
              <a:ext cx="4196" cy="4530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F7CB379-E9E1-4A61-2099-7F029F26A81C}"/>
              </a:ext>
            </a:extLst>
          </p:cNvPr>
          <p:cNvGrpSpPr/>
          <p:nvPr/>
        </p:nvGrpSpPr>
        <p:grpSpPr>
          <a:xfrm>
            <a:off x="5717096" y="4798502"/>
            <a:ext cx="2843869" cy="679887"/>
            <a:chOff x="5717096" y="4798502"/>
            <a:chExt cx="2843869" cy="67988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CA26893-AA71-4057-2937-EE6F53B9FD09}"/>
                </a:ext>
              </a:extLst>
            </p:cNvPr>
            <p:cNvCxnSpPr/>
            <p:nvPr/>
          </p:nvCxnSpPr>
          <p:spPr>
            <a:xfrm>
              <a:off x="5717096" y="4798502"/>
              <a:ext cx="284386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958993E-50C3-8FBF-B879-64706BB599E3}"/>
                    </a:ext>
                  </a:extLst>
                </p:cNvPr>
                <p:cNvSpPr txBox="1"/>
                <p:nvPr/>
              </p:nvSpPr>
              <p:spPr>
                <a:xfrm>
                  <a:off x="6056851" y="4832058"/>
                  <a:ext cx="238666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2"/>
                  <a:r>
                    <a:rPr lang="en-US" dirty="0">
                      <a:solidFill>
                        <a:srgbClr val="FF0000"/>
                      </a:solidFill>
                    </a:rPr>
                    <a:t>What is this?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a14:m>
                  <a:endParaRPr lang="en-US" dirty="0"/>
                </a:p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6851" y="4832058"/>
                  <a:ext cx="2386668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2302" t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40DDEB3-794F-3BE9-3ADA-8187E5EAC4F0}"/>
              </a:ext>
            </a:extLst>
          </p:cNvPr>
          <p:cNvGrpSpPr/>
          <p:nvPr/>
        </p:nvGrpSpPr>
        <p:grpSpPr>
          <a:xfrm>
            <a:off x="4225582" y="4869809"/>
            <a:ext cx="2367379" cy="849494"/>
            <a:chOff x="4225582" y="4869809"/>
            <a:chExt cx="2367379" cy="84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E2CB3AF-9632-0BCE-6191-18CAFD0EA4BE}"/>
                    </a:ext>
                  </a:extLst>
                </p:cNvPr>
                <p:cNvSpPr/>
                <p:nvPr/>
              </p:nvSpPr>
              <p:spPr>
                <a:xfrm>
                  <a:off x="4225582" y="5349971"/>
                  <a:ext cx="23673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5582" y="5349971"/>
                  <a:ext cx="236737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B8C2EA2-8C61-CEB4-E7A6-906797921C82}"/>
                </a:ext>
              </a:extLst>
            </p:cNvPr>
            <p:cNvCxnSpPr/>
            <p:nvPr/>
          </p:nvCxnSpPr>
          <p:spPr>
            <a:xfrm flipH="1">
              <a:off x="5901655" y="4869809"/>
              <a:ext cx="2" cy="4530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B21044-AB4D-9E41-853B-5D0CA691BD89}"/>
              </a:ext>
            </a:extLst>
          </p:cNvPr>
          <p:cNvGrpSpPr/>
          <p:nvPr/>
        </p:nvGrpSpPr>
        <p:grpSpPr>
          <a:xfrm>
            <a:off x="3316868" y="5717097"/>
            <a:ext cx="5590633" cy="681714"/>
            <a:chOff x="3316868" y="5717097"/>
            <a:chExt cx="5590633" cy="681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EBC8712-FB7F-6557-93EB-86D9298EB299}"/>
                    </a:ext>
                  </a:extLst>
                </p:cNvPr>
                <p:cNvSpPr/>
                <p:nvPr/>
              </p:nvSpPr>
              <p:spPr>
                <a:xfrm>
                  <a:off x="3316868" y="6029479"/>
                  <a:ext cx="55906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868" y="6029479"/>
                  <a:ext cx="5590633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CA750B4-1F30-4393-D54C-182FA3FDFD16}"/>
                </a:ext>
              </a:extLst>
            </p:cNvPr>
            <p:cNvCxnSpPr/>
            <p:nvPr/>
          </p:nvCxnSpPr>
          <p:spPr>
            <a:xfrm flipH="1">
              <a:off x="5897460" y="5717097"/>
              <a:ext cx="2" cy="36576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24631E0-6DCC-7D54-D05C-E8B4D54664D1}"/>
              </a:ext>
            </a:extLst>
          </p:cNvPr>
          <p:cNvGrpSpPr/>
          <p:nvPr/>
        </p:nvGrpSpPr>
        <p:grpSpPr>
          <a:xfrm>
            <a:off x="6069435" y="5704514"/>
            <a:ext cx="2386668" cy="683703"/>
            <a:chOff x="6069435" y="5704514"/>
            <a:chExt cx="2386668" cy="68370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98B3561-2DFC-B262-865C-BD111C844CB0}"/>
                </a:ext>
              </a:extLst>
            </p:cNvPr>
            <p:cNvSpPr/>
            <p:nvPr/>
          </p:nvSpPr>
          <p:spPr>
            <a:xfrm>
              <a:off x="6220437" y="6082018"/>
              <a:ext cx="511728" cy="30619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5D580B4-B5EC-CF11-6166-DE5DB7648625}"/>
                </a:ext>
              </a:extLst>
            </p:cNvPr>
            <p:cNvSpPr txBox="1"/>
            <p:nvPr/>
          </p:nvSpPr>
          <p:spPr>
            <a:xfrm>
              <a:off x="6069435" y="5704514"/>
              <a:ext cx="23866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From the environment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1285F96-B1CC-9412-01F2-653F39571A86}"/>
              </a:ext>
            </a:extLst>
          </p:cNvPr>
          <p:cNvGrpSpPr/>
          <p:nvPr/>
        </p:nvGrpSpPr>
        <p:grpSpPr>
          <a:xfrm>
            <a:off x="7009001" y="6065240"/>
            <a:ext cx="3003259" cy="692309"/>
            <a:chOff x="7009001" y="6065240"/>
            <a:chExt cx="3003259" cy="69230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79D50A7-DF3C-1991-94AB-AFBB20AF33A3}"/>
                </a:ext>
              </a:extLst>
            </p:cNvPr>
            <p:cNvSpPr/>
            <p:nvPr/>
          </p:nvSpPr>
          <p:spPr>
            <a:xfrm>
              <a:off x="7080308" y="6065240"/>
              <a:ext cx="1526797" cy="339754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E769A71-EA67-0482-125F-F22E0C5F2292}"/>
                </a:ext>
              </a:extLst>
            </p:cNvPr>
            <p:cNvSpPr txBox="1"/>
            <p:nvPr/>
          </p:nvSpPr>
          <p:spPr>
            <a:xfrm>
              <a:off x="7009001" y="6388217"/>
              <a:ext cx="30032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From current value estimate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C39E7D0-3DF4-50EE-BCE6-F905FF3FDC72}"/>
              </a:ext>
            </a:extLst>
          </p:cNvPr>
          <p:cNvSpPr txBox="1"/>
          <p:nvPr/>
        </p:nvSpPr>
        <p:spPr>
          <a:xfrm>
            <a:off x="9336246" y="5717097"/>
            <a:ext cx="189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Essentially, this is boot-strapping!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082E90-AC05-FC88-32A5-7AE561C1A7B6}"/>
              </a:ext>
            </a:extLst>
          </p:cNvPr>
          <p:cNvSpPr txBox="1"/>
          <p:nvPr/>
        </p:nvSpPr>
        <p:spPr>
          <a:xfrm>
            <a:off x="3561422" y="6006517"/>
            <a:ext cx="174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TD(0): 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CB4DF6A-F875-2943-9755-1EECA06C6B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059" y="4902557"/>
            <a:ext cx="970209" cy="341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7F133D-1231-195E-AC57-0E5858254957}"/>
              </a:ext>
            </a:extLst>
          </p:cNvPr>
          <p:cNvSpPr txBox="1"/>
          <p:nvPr/>
        </p:nvSpPr>
        <p:spPr>
          <a:xfrm>
            <a:off x="959842" y="5534637"/>
            <a:ext cx="1915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Vs. DP?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18A0A-EE48-256C-10BE-01B52F1F2B6F}"/>
              </a:ext>
            </a:extLst>
          </p:cNvPr>
          <p:cNvSpPr txBox="1"/>
          <p:nvPr/>
        </p:nvSpPr>
        <p:spPr>
          <a:xfrm>
            <a:off x="959842" y="5096311"/>
            <a:ext cx="1915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Vs. MC?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B773B2-C90F-343B-7193-19729CD668A7}"/>
              </a:ext>
            </a:extLst>
          </p:cNvPr>
          <p:cNvCxnSpPr>
            <a:cxnSpLocks/>
          </p:cNvCxnSpPr>
          <p:nvPr/>
        </p:nvCxnSpPr>
        <p:spPr>
          <a:xfrm flipV="1">
            <a:off x="5962475" y="2338540"/>
            <a:ext cx="541090" cy="523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4CB7E5-CC3C-68A7-7376-C54C8D7CFE10}"/>
              </a:ext>
            </a:extLst>
          </p:cNvPr>
          <p:cNvGrpSpPr/>
          <p:nvPr/>
        </p:nvGrpSpPr>
        <p:grpSpPr>
          <a:xfrm>
            <a:off x="6614719" y="1451295"/>
            <a:ext cx="3695351" cy="2245450"/>
            <a:chOff x="6614719" y="1451295"/>
            <a:chExt cx="3695351" cy="22454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D6842D-3C6F-DC42-1209-E1CF71231E30}"/>
                </a:ext>
              </a:extLst>
            </p:cNvPr>
            <p:cNvSpPr txBox="1"/>
            <p:nvPr/>
          </p:nvSpPr>
          <p:spPr>
            <a:xfrm>
              <a:off x="6669247" y="1451295"/>
              <a:ext cx="2793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Incremental mean update: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59D0960-1946-CE78-1D3A-E463B69232AC}"/>
                    </a:ext>
                  </a:extLst>
                </p:cNvPr>
                <p:cNvSpPr txBox="1"/>
                <p:nvPr/>
              </p:nvSpPr>
              <p:spPr>
                <a:xfrm>
                  <a:off x="6763625" y="1742812"/>
                  <a:ext cx="3546445" cy="19539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r>
                    <a:rPr lang="en-US" b="0" dirty="0"/>
                    <a:t>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r>
                    <a:rPr lang="en-US" b="0" dirty="0"/>
                    <a:t>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625" y="1742812"/>
                  <a:ext cx="3546445" cy="1953933"/>
                </a:xfrm>
                <a:prstGeom prst="rect">
                  <a:avLst/>
                </a:prstGeom>
                <a:blipFill>
                  <a:blip r:embed="rId3"/>
                  <a:stretch>
                    <a:fillRect l="-1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C6452E-FC13-C605-DFA7-4F2E24D135AD}"/>
                </a:ext>
              </a:extLst>
            </p:cNvPr>
            <p:cNvSpPr/>
            <p:nvPr/>
          </p:nvSpPr>
          <p:spPr>
            <a:xfrm>
              <a:off x="6614719" y="1463879"/>
              <a:ext cx="3514987" cy="195081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430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TD(0)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34" y="1870745"/>
            <a:ext cx="8932998" cy="3952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9064" y="1442905"/>
            <a:ext cx="303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One-step temporal difference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89515" y="2699442"/>
            <a:ext cx="5687479" cy="369332"/>
            <a:chOff x="5314682" y="2716220"/>
            <a:chExt cx="5582617" cy="369332"/>
          </a:xfrm>
        </p:grpSpPr>
        <p:sp>
          <p:nvSpPr>
            <p:cNvPr id="11" name="Rectangle 10"/>
            <p:cNvSpPr/>
            <p:nvPr/>
          </p:nvSpPr>
          <p:spPr>
            <a:xfrm>
              <a:off x="5314682" y="2730321"/>
              <a:ext cx="1000259" cy="32197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50170" y="2716220"/>
              <a:ext cx="4547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 constant?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26528" y="5058561"/>
            <a:ext cx="2810312" cy="369332"/>
            <a:chOff x="4626528" y="5058561"/>
            <a:chExt cx="2810312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626528" y="5083728"/>
              <a:ext cx="200496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76007" y="5058561"/>
              <a:ext cx="2260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TD error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750512" y="3332418"/>
                <a:ext cx="39303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Theoretically, we need a shrinking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guarantee convergence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512" y="3332418"/>
                <a:ext cx="3930383" cy="646331"/>
              </a:xfrm>
              <a:prstGeom prst="rect">
                <a:avLst/>
              </a:prstGeom>
              <a:blipFill>
                <a:blip r:embed="rId3"/>
                <a:stretch>
                  <a:fillRect l="-124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38071" y="4391636"/>
            <a:ext cx="42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TD update is a correction based on TD error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B97204-A360-C465-EA6B-0752A5B22A94}"/>
              </a:ext>
            </a:extLst>
          </p:cNvPr>
          <p:cNvCxnSpPr/>
          <p:nvPr/>
        </p:nvCxnSpPr>
        <p:spPr>
          <a:xfrm>
            <a:off x="2174789" y="3295347"/>
            <a:ext cx="39212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19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vs., MC vs., DP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all do approximations, but in different components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622" y="3186023"/>
            <a:ext cx="4919332" cy="128562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81911" y="2751589"/>
            <a:ext cx="4492305" cy="826316"/>
            <a:chOff x="4181911" y="2751589"/>
            <a:chExt cx="4492305" cy="826316"/>
          </a:xfrm>
        </p:grpSpPr>
        <p:sp>
          <p:nvSpPr>
            <p:cNvPr id="9" name="TextBox 8"/>
            <p:cNvSpPr txBox="1"/>
            <p:nvPr/>
          </p:nvSpPr>
          <p:spPr>
            <a:xfrm>
              <a:off x="4181911" y="2751589"/>
              <a:ext cx="4492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MC approximates expectation by sampling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82580" y="3196206"/>
              <a:ext cx="822121" cy="3816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93265" y="4089634"/>
            <a:ext cx="5763238" cy="809754"/>
            <a:chOff x="5893265" y="4089634"/>
            <a:chExt cx="5763238" cy="809754"/>
          </a:xfrm>
        </p:grpSpPr>
        <p:sp>
          <p:nvSpPr>
            <p:cNvPr id="13" name="Rectangle 12"/>
            <p:cNvSpPr/>
            <p:nvPr/>
          </p:nvSpPr>
          <p:spPr>
            <a:xfrm>
              <a:off x="5901655" y="4089634"/>
              <a:ext cx="1103152" cy="381699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893265" y="4530056"/>
                  <a:ext cx="57632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DP approximates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based on current value estimate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265" y="4530056"/>
                  <a:ext cx="576323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5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2650921" y="4093828"/>
            <a:ext cx="4324526" cy="1409730"/>
            <a:chOff x="2650921" y="4093828"/>
            <a:chExt cx="4324526" cy="1409730"/>
          </a:xfrm>
        </p:grpSpPr>
        <p:sp>
          <p:nvSpPr>
            <p:cNvPr id="17" name="Rectangle 16"/>
            <p:cNvSpPr/>
            <p:nvPr/>
          </p:nvSpPr>
          <p:spPr>
            <a:xfrm>
              <a:off x="4706223" y="4093828"/>
              <a:ext cx="641759" cy="38169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72295" y="4156746"/>
              <a:ext cx="1103152" cy="38169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650921" y="4857227"/>
                  <a:ext cx="429935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</a:rPr>
                    <a:t>TD approximates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dirty="0">
                      <a:solidFill>
                        <a:srgbClr val="00B050"/>
                      </a:solidFill>
                    </a:rPr>
                    <a:t> based on current value estimate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B050"/>
                      </a:solidFill>
                    </a:rPr>
                    <a:t> by a single sample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921" y="4857227"/>
                  <a:ext cx="4299359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176" t="-3846" r="-147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61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1410</Words>
  <Application>Microsoft Macintosh PowerPoint</Application>
  <PresentationFormat>Widescreen</PresentationFormat>
  <Paragraphs>315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Temporal-Difference Learning</vt:lpstr>
      <vt:lpstr>Outline</vt:lpstr>
      <vt:lpstr>Advantages of the RL methods we have learnt?</vt:lpstr>
      <vt:lpstr>Limitations of the RL methods we have learnt?</vt:lpstr>
      <vt:lpstr>Temporal difference methods</vt:lpstr>
      <vt:lpstr>Recap: off-policy MC evaluation</vt:lpstr>
      <vt:lpstr>Recap: temporal difference methods</vt:lpstr>
      <vt:lpstr>TD(0)</vt:lpstr>
      <vt:lpstr>TD vs., MC vs., DP</vt:lpstr>
      <vt:lpstr>TD error</vt:lpstr>
      <vt:lpstr>Backup diagram</vt:lpstr>
      <vt:lpstr>A unified view of RL methods</vt:lpstr>
      <vt:lpstr>TD vs., MC in a toy example: random walk</vt:lpstr>
      <vt:lpstr>Optimality of batch TD vs., batch MC in a toy example</vt:lpstr>
      <vt:lpstr>On-Policy TD control: Sarsa </vt:lpstr>
      <vt:lpstr>Off-Policy TD control: Q-learning</vt:lpstr>
      <vt:lpstr>Sarsa vs., Q-learning</vt:lpstr>
      <vt:lpstr>Sarsa vs., Q-learning in a toy example</vt:lpstr>
      <vt:lpstr>Maximization bias</vt:lpstr>
      <vt:lpstr>Double Q-learning</vt:lpstr>
      <vt:lpstr>Expected Sarsa</vt:lpstr>
      <vt:lpstr>n-step temporal difference methods</vt:lpstr>
      <vt:lpstr>n-step temporal difference methods</vt:lpstr>
      <vt:lpstr>Choice of n in the toy example</vt:lpstr>
      <vt:lpstr>n-step Sarsa</vt:lpstr>
      <vt:lpstr>n-step Sarsa</vt:lpstr>
      <vt:lpstr>n-step off-policy learning</vt:lpstr>
      <vt:lpstr>n-step off-policy learning: Tree Backup</vt:lpstr>
      <vt:lpstr>Unifying all n-step TD methods</vt:lpstr>
      <vt:lpstr>Unifying n steps in TD methods</vt:lpstr>
      <vt:lpstr>Unifying n steps in TD methods</vt:lpstr>
      <vt:lpstr>λ-return vs. n-step TD </vt:lpstr>
      <vt:lpstr>Takeaways</vt:lpstr>
      <vt:lpstr>Suggested readings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hongning wang</cp:lastModifiedBy>
  <cp:revision>79</cp:revision>
  <dcterms:created xsi:type="dcterms:W3CDTF">2020-08-23T01:06:06Z</dcterms:created>
  <dcterms:modified xsi:type="dcterms:W3CDTF">2025-11-28T00:49:12Z</dcterms:modified>
</cp:coreProperties>
</file>